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794500" cy="9918700"/>
  <p:defaultTextStyle>
    <a:defPPr>
      <a:defRPr lang="zh-CN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2017" autoAdjust="0"/>
    <p:restoredTop sz="96721" autoAdjust="0"/>
  </p:normalViewPr>
  <p:slideViewPr>
    <p:cSldViewPr>
      <p:cViewPr>
        <p:scale>
          <a:sx n="33" d="100"/>
          <a:sy n="33" d="100"/>
        </p:scale>
        <p:origin x="-594" y="786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3C000-19EA-48D5-89CB-546E926A2CF9}" type="datetimeFigureOut">
              <a:rPr lang="zh-CN" altLang="en-US" smtClean="0"/>
              <a:pPr/>
              <a:t>2016/9/2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2890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F15A1-1438-49E7-AD8D-9B679F683D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8326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F15A1-1438-49E7-AD8D-9B679F683D1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9252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wmf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435967" y="28762376"/>
            <a:ext cx="14169257" cy="7358114"/>
            <a:chOff x="538689" y="1055734"/>
            <a:chExt cx="14169257" cy="9652222"/>
          </a:xfrm>
        </p:grpSpPr>
        <p:sp>
          <p:nvSpPr>
            <p:cNvPr id="72" name="矩形 71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矩形 72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22059" y="28119434"/>
            <a:ext cx="13610650" cy="1233678"/>
            <a:chOff x="810393" y="520074"/>
            <a:chExt cx="13610650" cy="1114868"/>
          </a:xfrm>
        </p:grpSpPr>
        <p:sp>
          <p:nvSpPr>
            <p:cNvPr id="69" name="圆角矩形 68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5200" dirty="0" smtClean="0"/>
                <a:t>One-K-Swap Algorithm</a:t>
              </a:r>
              <a:endParaRPr lang="zh-CN" altLang="en-US" sz="5200" kern="1200" dirty="0"/>
            </a:p>
          </p:txBody>
        </p:sp>
      </p:grpSp>
      <p:sp>
        <p:nvSpPr>
          <p:cNvPr id="4" name="矩形 3"/>
          <p:cNvSpPr/>
          <p:nvPr/>
        </p:nvSpPr>
        <p:spPr>
          <a:xfrm>
            <a:off x="0" y="13601"/>
            <a:ext cx="30313488" cy="5850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73372" y="349082"/>
            <a:ext cx="2922092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00" b="1" dirty="0" smtClean="0">
                <a:solidFill>
                  <a:schemeClr val="bg1"/>
                </a:solidFill>
              </a:rPr>
              <a:t>Towards Maximum Independent Sets on Massive Graphs</a:t>
            </a:r>
            <a:endParaRPr lang="zh-CN" altLang="en-US" sz="75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3311" y="1807658"/>
            <a:ext cx="1821669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</a:rPr>
              <a:t>Yu Liu</a:t>
            </a:r>
            <a:r>
              <a:rPr lang="en-US" altLang="zh-CN" sz="5400" baseline="30000" dirty="0" smtClean="0">
                <a:solidFill>
                  <a:schemeClr val="bg1"/>
                </a:solidFill>
              </a:rPr>
              <a:t>1</a:t>
            </a:r>
            <a:r>
              <a:rPr lang="en-US" altLang="zh-CN" sz="5400" dirty="0">
                <a:solidFill>
                  <a:schemeClr val="bg1"/>
                </a:solidFill>
              </a:rPr>
              <a:t>, </a:t>
            </a:r>
            <a:r>
              <a:rPr lang="en-US" altLang="zh-CN" sz="5400" dirty="0" err="1" smtClean="0">
                <a:solidFill>
                  <a:schemeClr val="bg1"/>
                </a:solidFill>
              </a:rPr>
              <a:t>Jiaheng</a:t>
            </a:r>
            <a:r>
              <a:rPr lang="en-US" altLang="zh-CN" sz="5400" dirty="0" smtClean="0">
                <a:solidFill>
                  <a:schemeClr val="bg1"/>
                </a:solidFill>
              </a:rPr>
              <a:t> Lu</a:t>
            </a:r>
            <a:r>
              <a:rPr lang="en-US" altLang="zh-CN" sz="5400" baseline="30000" dirty="0" smtClean="0">
                <a:solidFill>
                  <a:schemeClr val="bg1"/>
                </a:solidFill>
              </a:rPr>
              <a:t>2</a:t>
            </a:r>
            <a:r>
              <a:rPr lang="en-US" altLang="zh-CN" sz="5400" dirty="0" smtClean="0">
                <a:solidFill>
                  <a:schemeClr val="bg1"/>
                </a:solidFill>
              </a:rPr>
              <a:t>, </a:t>
            </a:r>
            <a:r>
              <a:rPr lang="en-US" altLang="zh-CN" sz="5400" dirty="0" err="1" smtClean="0">
                <a:solidFill>
                  <a:schemeClr val="bg1"/>
                </a:solidFill>
              </a:rPr>
              <a:t>Hua</a:t>
            </a:r>
            <a:r>
              <a:rPr lang="en-US" altLang="zh-CN" sz="5400" dirty="0" smtClean="0">
                <a:solidFill>
                  <a:schemeClr val="bg1"/>
                </a:solidFill>
              </a:rPr>
              <a:t> Yang</a:t>
            </a:r>
            <a:r>
              <a:rPr lang="en-US" altLang="zh-CN" sz="5400" baseline="30000" dirty="0" smtClean="0">
                <a:solidFill>
                  <a:schemeClr val="bg1"/>
                </a:solidFill>
              </a:rPr>
              <a:t>1</a:t>
            </a:r>
            <a:r>
              <a:rPr lang="en-US" altLang="zh-CN" sz="5400" dirty="0" smtClean="0">
                <a:solidFill>
                  <a:schemeClr val="bg1"/>
                </a:solidFill>
              </a:rPr>
              <a:t>, </a:t>
            </a:r>
            <a:r>
              <a:rPr lang="en-US" altLang="zh-CN" sz="5400" dirty="0" err="1" smtClean="0">
                <a:solidFill>
                  <a:schemeClr val="bg1"/>
                </a:solidFill>
              </a:rPr>
              <a:t>Xiaokui</a:t>
            </a:r>
            <a:r>
              <a:rPr lang="en-US" altLang="zh-CN" sz="5400" dirty="0" smtClean="0">
                <a:solidFill>
                  <a:schemeClr val="bg1"/>
                </a:solidFill>
              </a:rPr>
              <a:t> Xiao</a:t>
            </a:r>
            <a:r>
              <a:rPr lang="en-US" altLang="zh-CN" sz="5400" baseline="30000" dirty="0" smtClean="0">
                <a:solidFill>
                  <a:schemeClr val="bg1"/>
                </a:solidFill>
              </a:rPr>
              <a:t>3</a:t>
            </a:r>
            <a:r>
              <a:rPr lang="en-US" altLang="zh-CN" sz="5400" dirty="0" smtClean="0">
                <a:solidFill>
                  <a:schemeClr val="bg1"/>
                </a:solidFill>
              </a:rPr>
              <a:t>, </a:t>
            </a:r>
            <a:r>
              <a:rPr lang="en-US" altLang="zh-CN" sz="5400" dirty="0" err="1" smtClean="0">
                <a:solidFill>
                  <a:schemeClr val="bg1"/>
                </a:solidFill>
              </a:rPr>
              <a:t>Zhewei</a:t>
            </a:r>
            <a:r>
              <a:rPr lang="en-US" altLang="zh-CN" sz="5400" dirty="0" smtClean="0">
                <a:solidFill>
                  <a:schemeClr val="bg1"/>
                </a:solidFill>
              </a:rPr>
              <a:t> Wei</a:t>
            </a:r>
            <a:r>
              <a:rPr lang="en-US" altLang="zh-CN" sz="5400" baseline="30000" dirty="0" smtClean="0">
                <a:solidFill>
                  <a:schemeClr val="bg1"/>
                </a:solidFill>
              </a:rPr>
              <a:t>1</a:t>
            </a:r>
            <a:endParaRPr lang="en-US" altLang="zh-CN" sz="5400" baseline="30000" dirty="0">
              <a:solidFill>
                <a:schemeClr val="bg1"/>
              </a:solidFill>
            </a:endParaRPr>
          </a:p>
          <a:p>
            <a:pPr algn="ctr"/>
            <a:r>
              <a:rPr lang="en-US" altLang="zh-CN" sz="4400" baseline="30000" dirty="0">
                <a:solidFill>
                  <a:schemeClr val="bg1"/>
                </a:solidFill>
              </a:rPr>
              <a:t>1</a:t>
            </a:r>
            <a:r>
              <a:rPr lang="en-US" altLang="zh-CN" sz="4400" i="1" dirty="0">
                <a:solidFill>
                  <a:schemeClr val="bg1"/>
                </a:solidFill>
              </a:rPr>
              <a:t> </a:t>
            </a:r>
            <a:r>
              <a:rPr lang="en-US" altLang="zh-CN" sz="4400" i="1" dirty="0" smtClean="0">
                <a:solidFill>
                  <a:schemeClr val="bg1"/>
                </a:solidFill>
              </a:rPr>
              <a:t>DEKE, MOE and School of Information, </a:t>
            </a:r>
            <a:r>
              <a:rPr lang="en-US" altLang="zh-CN" sz="4400" i="1" dirty="0" err="1" smtClean="0">
                <a:solidFill>
                  <a:schemeClr val="bg1"/>
                </a:solidFill>
              </a:rPr>
              <a:t>Renmin</a:t>
            </a:r>
            <a:r>
              <a:rPr lang="en-US" altLang="zh-CN" sz="4400" i="1" dirty="0" smtClean="0">
                <a:solidFill>
                  <a:schemeClr val="bg1"/>
                </a:solidFill>
              </a:rPr>
              <a:t> University of China</a:t>
            </a:r>
            <a:endParaRPr lang="en-US" altLang="zh-CN" sz="4400" i="1" dirty="0">
              <a:solidFill>
                <a:schemeClr val="bg1"/>
              </a:solidFill>
            </a:endParaRPr>
          </a:p>
          <a:p>
            <a:pPr algn="ctr"/>
            <a:r>
              <a:rPr lang="en-US" altLang="zh-CN" sz="4400" baseline="30000" dirty="0">
                <a:solidFill>
                  <a:schemeClr val="bg1"/>
                </a:solidFill>
              </a:rPr>
              <a:t>2</a:t>
            </a:r>
            <a:r>
              <a:rPr lang="en-US" altLang="zh-CN" sz="4400" i="1" dirty="0">
                <a:solidFill>
                  <a:schemeClr val="bg1"/>
                </a:solidFill>
              </a:rPr>
              <a:t> </a:t>
            </a:r>
            <a:r>
              <a:rPr lang="en-US" altLang="zh-CN" sz="4400" i="1" dirty="0" smtClean="0">
                <a:solidFill>
                  <a:schemeClr val="bg1"/>
                </a:solidFill>
              </a:rPr>
              <a:t>Department of Computer Science, University of Helsinki, Finland</a:t>
            </a:r>
          </a:p>
          <a:p>
            <a:pPr algn="ctr"/>
            <a:r>
              <a:rPr lang="en-US" altLang="zh-CN" sz="4400" baseline="30000" dirty="0" smtClean="0">
                <a:solidFill>
                  <a:schemeClr val="bg1"/>
                </a:solidFill>
              </a:rPr>
              <a:t>3</a:t>
            </a:r>
            <a:r>
              <a:rPr lang="en-US" altLang="zh-CN" sz="4400" i="1" dirty="0" smtClean="0">
                <a:solidFill>
                  <a:schemeClr val="bg1"/>
                </a:solidFill>
              </a:rPr>
              <a:t> School of Computer Engineering, </a:t>
            </a:r>
            <a:r>
              <a:rPr lang="en-US" altLang="zh-CN" sz="4400" i="1" dirty="0" err="1" smtClean="0">
                <a:solidFill>
                  <a:schemeClr val="bg1"/>
                </a:solidFill>
              </a:rPr>
              <a:t>Nanyang</a:t>
            </a:r>
            <a:r>
              <a:rPr lang="en-US" altLang="zh-CN" sz="4400" i="1" dirty="0" smtClean="0">
                <a:solidFill>
                  <a:schemeClr val="bg1"/>
                </a:solidFill>
              </a:rPr>
              <a:t> Technological University, Singapore</a:t>
            </a:r>
            <a:endParaRPr lang="en-US" altLang="zh-CN" sz="4400" i="1" dirty="0">
              <a:solidFill>
                <a:schemeClr val="bg1"/>
              </a:solidFill>
            </a:endParaRPr>
          </a:p>
          <a:p>
            <a:pPr algn="ctr"/>
            <a:r>
              <a:rPr lang="en-US" altLang="zh-CN" sz="4400" i="1" dirty="0">
                <a:solidFill>
                  <a:schemeClr val="bg1"/>
                </a:solidFill>
              </a:rPr>
              <a:t>Contact: zhewei@ruc.edu.cn</a:t>
            </a:r>
          </a:p>
          <a:p>
            <a:pPr algn="ctr"/>
            <a:endParaRPr lang="zh-CN" altLang="en-US" sz="4400" dirty="0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03495" y="22904461"/>
            <a:ext cx="14169257" cy="5072098"/>
            <a:chOff x="538689" y="1055734"/>
            <a:chExt cx="14169257" cy="9652222"/>
          </a:xfrm>
        </p:grpSpPr>
        <p:sp>
          <p:nvSpPr>
            <p:cNvPr id="24" name="矩形 23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矩形 24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p:sp>
        <p:nvSpPr>
          <p:cNvPr id="23" name="圆角矩形 6"/>
          <p:cNvSpPr/>
          <p:nvPr/>
        </p:nvSpPr>
        <p:spPr>
          <a:xfrm>
            <a:off x="517824" y="20718550"/>
            <a:ext cx="13501804" cy="11744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0135" tIns="0" rIns="400135" bIns="0" numCol="1" spcCol="1270" anchor="ctr" anchorCtr="0">
            <a:noAutofit/>
          </a:bodyPr>
          <a:lstStyle/>
          <a:p>
            <a:pPr lvl="0" defTabSz="2311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5200" kern="1200" dirty="0"/>
              <a:t>Sampling-based algorithm</a:t>
            </a:r>
            <a:endParaRPr lang="zh-CN" altLang="en-US" sz="5200" kern="12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349966" y="17046544"/>
            <a:ext cx="14169257" cy="4929222"/>
            <a:chOff x="538689" y="1055734"/>
            <a:chExt cx="14169257" cy="9652222"/>
          </a:xfrm>
        </p:grpSpPr>
        <p:sp>
          <p:nvSpPr>
            <p:cNvPr id="32" name="矩形 31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矩形 32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85855" y="7034266"/>
            <a:ext cx="14169257" cy="9297898"/>
            <a:chOff x="538689" y="1055734"/>
            <a:chExt cx="14169257" cy="10088462"/>
          </a:xfrm>
        </p:grpSpPr>
        <p:sp>
          <p:nvSpPr>
            <p:cNvPr id="39" name="矩形 38"/>
            <p:cNvSpPr/>
            <p:nvPr/>
          </p:nvSpPr>
          <p:spPr>
            <a:xfrm>
              <a:off x="538689" y="1055734"/>
              <a:ext cx="14169257" cy="1008846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0" tIns="720000" rIns="360000" bIns="360000"/>
            <a:lstStyle/>
            <a:p>
              <a:endParaRPr lang="en-US" altLang="zh-CN" sz="3600" b="1" dirty="0"/>
            </a:p>
            <a:p>
              <a:pPr marL="457200" indent="-457200">
                <a:buFont typeface="Wingdings" panose="05000000000000000000" pitchFamily="2" charset="2"/>
                <a:buChar char="l"/>
              </a:pPr>
              <a:endParaRPr lang="en-US" altLang="zh-CN" sz="3600" b="1" dirty="0"/>
            </a:p>
            <a:p>
              <a:pPr marL="457200" indent="-457200">
                <a:buFont typeface="Wingdings" panose="05000000000000000000" pitchFamily="2" charset="2"/>
                <a:buChar char="l"/>
              </a:pPr>
              <a:endParaRPr lang="en-US" altLang="zh-CN" sz="3600" dirty="0"/>
            </a:p>
            <a:p>
              <a:endParaRPr lang="en-US" altLang="zh-CN" sz="3600" dirty="0"/>
            </a:p>
            <a:p>
              <a:pPr marL="457200" indent="-457200">
                <a:buFont typeface="Wingdings" panose="05000000000000000000" pitchFamily="2" charset="2"/>
                <a:buChar char="l"/>
              </a:pPr>
              <a:endParaRPr lang="en-US" altLang="zh-CN" sz="3200" b="1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b="1" kern="1200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22059" y="6498606"/>
            <a:ext cx="13610650" cy="1114868"/>
            <a:chOff x="810393" y="520074"/>
            <a:chExt cx="13610650" cy="1114868"/>
          </a:xfrm>
        </p:grpSpPr>
        <p:sp>
          <p:nvSpPr>
            <p:cNvPr id="37" name="圆角矩形 36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5200" kern="1200" dirty="0"/>
                <a:t>Motivation and </a:t>
              </a:r>
              <a:r>
                <a:rPr lang="en-US" altLang="zh-CN" sz="5200" kern="1200" dirty="0" smtClean="0"/>
                <a:t>Background</a:t>
              </a:r>
              <a:endParaRPr lang="zh-CN" altLang="en-US" sz="5200" kern="1200" dirty="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5568615" y="5973654"/>
            <a:ext cx="14169257" cy="5572165"/>
            <a:chOff x="538689" y="1055734"/>
            <a:chExt cx="14169257" cy="9652222"/>
          </a:xfrm>
        </p:grpSpPr>
        <p:sp>
          <p:nvSpPr>
            <p:cNvPr id="46" name="矩形 45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矩形 46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5583553" y="12474512"/>
            <a:ext cx="14169257" cy="28646638"/>
            <a:chOff x="538689" y="1055734"/>
            <a:chExt cx="14169257" cy="9652222"/>
          </a:xfrm>
        </p:grpSpPr>
        <p:sp>
          <p:nvSpPr>
            <p:cNvPr id="60" name="矩形 59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矩形 60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p:sp>
        <p:nvSpPr>
          <p:cNvPr id="89" name="矩形 88"/>
          <p:cNvSpPr/>
          <p:nvPr/>
        </p:nvSpPr>
        <p:spPr>
          <a:xfrm>
            <a:off x="-33513" y="41350477"/>
            <a:ext cx="30313488" cy="1453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67" y="258614"/>
            <a:ext cx="2936588" cy="1946266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566635" y="10974314"/>
            <a:ext cx="141782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3200" dirty="0" smtClean="0"/>
              <a:t>Hardness of computing </a:t>
            </a:r>
            <a:r>
              <a:rPr lang="en-US" altLang="zh-CN" sz="3200" smtClean="0"/>
              <a:t>maximum </a:t>
            </a:r>
            <a:r>
              <a:rPr lang="en-US" altLang="zh-CN" sz="3200" smtClean="0"/>
              <a:t>independent set</a:t>
            </a:r>
            <a:r>
              <a:rPr lang="en-US" altLang="zh-CN" sz="3200" dirty="0" smtClean="0"/>
              <a:t>: NP-hard and APX-hard.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3200" dirty="0" smtClean="0"/>
              <a:t>Existing internal and external memory algorithms either don’t scale well or have no theoretical guarantee.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3200" dirty="0" smtClean="0"/>
              <a:t>It’s hopeful to use massive graph properties to make computing a near-optimal independent set much easier in practice.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5925805" y="17403734"/>
            <a:ext cx="6778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Real-world Datasets</a:t>
            </a:r>
            <a:r>
              <a:rPr lang="en-US" altLang="zh-CN" sz="3200" dirty="0"/>
              <a:t>:</a:t>
            </a:r>
          </a:p>
        </p:txBody>
      </p:sp>
      <p:grpSp>
        <p:nvGrpSpPr>
          <p:cNvPr id="178" name="组合 177"/>
          <p:cNvGrpSpPr/>
          <p:nvPr/>
        </p:nvGrpSpPr>
        <p:grpSpPr>
          <a:xfrm>
            <a:off x="15919999" y="11887424"/>
            <a:ext cx="13610650" cy="1301468"/>
            <a:chOff x="810393" y="520074"/>
            <a:chExt cx="13610650" cy="1114868"/>
          </a:xfrm>
        </p:grpSpPr>
        <p:sp>
          <p:nvSpPr>
            <p:cNvPr id="179" name="圆角矩形 178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0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5200" dirty="0"/>
                <a:t>Experiments and Conclusion</a:t>
              </a:r>
              <a:endParaRPr lang="zh-CN" altLang="en-US" sz="5200" kern="1200" dirty="0"/>
            </a:p>
          </p:txBody>
        </p:sp>
      </p:grpSp>
      <p:sp>
        <p:nvSpPr>
          <p:cNvPr id="66" name="TextBox 161"/>
          <p:cNvSpPr txBox="1"/>
          <p:nvPr/>
        </p:nvSpPr>
        <p:spPr>
          <a:xfrm>
            <a:off x="15640053" y="21444355"/>
            <a:ext cx="139930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Observations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3200" dirty="0" smtClean="0">
                <a:ea typeface="宋体" pitchFamily="2" charset="-122"/>
              </a:rPr>
              <a:t>Our greedy algorithm is simple and effective.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3200" dirty="0" smtClean="0">
                <a:ea typeface="宋体" pitchFamily="2" charset="-122"/>
              </a:rPr>
              <a:t>One-K-Swap and Two-K-Swap improve independent set size to near-optimal, with limited memory cost and acceptable time cost.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3200" dirty="0" smtClean="0">
                <a:ea typeface="宋体" pitchFamily="2" charset="-122"/>
              </a:rPr>
              <a:t>Though </a:t>
            </a: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Greedy[</a:t>
            </a:r>
            <a:r>
              <a:rPr lang="en-US" altLang="zh-CN" sz="2800" dirty="0" err="1" smtClean="0">
                <a:latin typeface="Comic Sans MS" pitchFamily="66" charset="0"/>
                <a:ea typeface="宋体" pitchFamily="2" charset="-122"/>
              </a:rPr>
              <a:t>Halldórsson</a:t>
            </a: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 et al STOC94] </a:t>
            </a:r>
            <a:r>
              <a:rPr lang="en-US" altLang="zh-CN" sz="3200" dirty="0" smtClean="0">
                <a:ea typeface="宋体" pitchFamily="2" charset="-122"/>
              </a:rPr>
              <a:t>also gives near-optimal results for most power law graphs, it cannot scale well on large graphs.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3200" dirty="0" smtClean="0">
                <a:ea typeface="宋体" pitchFamily="2" charset="-122"/>
              </a:rPr>
              <a:t>Our algorithms outperform previous external algorithms, both in theory and in practice.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722059" y="22332956"/>
            <a:ext cx="13610650" cy="1256108"/>
            <a:chOff x="810393" y="148718"/>
            <a:chExt cx="13610650" cy="1135138"/>
          </a:xfrm>
        </p:grpSpPr>
        <p:sp>
          <p:nvSpPr>
            <p:cNvPr id="95" name="圆角矩形 94"/>
            <p:cNvSpPr/>
            <p:nvPr/>
          </p:nvSpPr>
          <p:spPr>
            <a:xfrm>
              <a:off x="810393" y="148718"/>
              <a:ext cx="13610650" cy="11148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圆角矩形 6"/>
            <p:cNvSpPr/>
            <p:nvPr/>
          </p:nvSpPr>
          <p:spPr>
            <a:xfrm>
              <a:off x="864816" y="277834"/>
              <a:ext cx="13501804" cy="100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5200" dirty="0" smtClean="0"/>
                <a:t>Semi-external Memory Greedy Algorithm</a:t>
              </a:r>
              <a:endParaRPr lang="zh-CN" altLang="en-US" sz="5200" kern="1200" dirty="0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25811" y="16527246"/>
            <a:ext cx="13610650" cy="1233678"/>
            <a:chOff x="810393" y="520074"/>
            <a:chExt cx="13610650" cy="1114868"/>
          </a:xfrm>
        </p:grpSpPr>
        <p:sp>
          <p:nvSpPr>
            <p:cNvPr id="98" name="圆角矩形 97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9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5200" dirty="0" smtClean="0"/>
                <a:t>Computation Models and Problem Statement</a:t>
              </a:r>
              <a:endParaRPr lang="zh-CN" altLang="en-US" sz="5200" kern="1200" dirty="0"/>
            </a:p>
          </p:txBody>
        </p:sp>
      </p:grpSp>
      <p:pic>
        <p:nvPicPr>
          <p:cNvPr id="74" name="Picture 5" descr="Full_Colour_Thum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8205" y="4259142"/>
            <a:ext cx="2880360" cy="159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图片 85" descr="未标题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1081" y="2330316"/>
            <a:ext cx="2452554" cy="1938513"/>
          </a:xfrm>
          <a:prstGeom prst="rect">
            <a:avLst/>
          </a:prstGeom>
        </p:spPr>
      </p:pic>
      <p:sp>
        <p:nvSpPr>
          <p:cNvPr id="88" name="Rectangle 4"/>
          <p:cNvSpPr txBox="1">
            <a:spLocks noChangeArrowheads="1"/>
          </p:cNvSpPr>
          <p:nvPr/>
        </p:nvSpPr>
        <p:spPr>
          <a:xfrm>
            <a:off x="15354301" y="35191796"/>
            <a:ext cx="14001848" cy="5786478"/>
          </a:xfrm>
          <a:prstGeom prst="rect">
            <a:avLst/>
          </a:prstGeom>
        </p:spPr>
        <p:txBody>
          <a:bodyPr vert="horz" lIns="417643" tIns="208822" rIns="417643" bIns="208822" rtlCol="0">
            <a:noAutofit/>
          </a:bodyPr>
          <a:lstStyle/>
          <a:p>
            <a:pPr marL="0" marR="0" lvl="0" indent="0" defTabSz="417643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CN" sz="3200" dirty="0" smtClean="0"/>
              <a:t>Conclusions</a:t>
            </a:r>
          </a:p>
          <a:p>
            <a:pPr marL="0" marR="0" lvl="0" indent="0" defTabSz="417643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3200" dirty="0" smtClean="0"/>
              <a:t>We develop three semi-external algorithms to find near-optimal independent set on massive graphs, all satisfying </a:t>
            </a:r>
          </a:p>
          <a:p>
            <a:pPr marL="0" marR="0" lvl="0" indent="0" defTabSz="417643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smtClean="0"/>
              <a:t>    -Low memory cost</a:t>
            </a:r>
          </a:p>
          <a:p>
            <a:pPr marL="0" marR="0" lvl="0" indent="0" defTabSz="417643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smtClean="0"/>
              <a:t>    -Low time and I/O complexity</a:t>
            </a:r>
          </a:p>
          <a:p>
            <a:pPr marL="0" marR="0" lvl="0" indent="0" defTabSz="417643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smtClean="0"/>
              <a:t>    -Near-optimal in theory and in practice</a:t>
            </a:r>
          </a:p>
          <a:p>
            <a:pPr marL="0" marR="0" lvl="0" indent="0" defTabSz="417643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 smtClean="0"/>
              <a:t>    -Easy to implement</a:t>
            </a:r>
          </a:p>
          <a:p>
            <a:pPr marL="0" marR="0" lvl="0" indent="0" defTabSz="417643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3200" dirty="0" smtClean="0"/>
              <a:t>We give non-trivial theoretical guarantees for our proposed algorithms, which proves to be near-optimal.</a:t>
            </a:r>
          </a:p>
          <a:p>
            <a:pPr marL="0" marR="0" lvl="0" indent="0" defTabSz="417643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lang="en-US" altLang="zh-CN" sz="3200" dirty="0" smtClean="0"/>
              <a:t>Experiments show that our algorithms have better performance and bounds than existing external algorithms.</a:t>
            </a:r>
          </a:p>
        </p:txBody>
      </p:sp>
      <p:pic>
        <p:nvPicPr>
          <p:cNvPr id="90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83457" y="18130995"/>
            <a:ext cx="6013609" cy="3201829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lg"/>
          </a:ln>
        </p:spPr>
      </p:pic>
      <p:sp>
        <p:nvSpPr>
          <p:cNvPr id="91" name="TextBox 90"/>
          <p:cNvSpPr txBox="1"/>
          <p:nvPr/>
        </p:nvSpPr>
        <p:spPr>
          <a:xfrm>
            <a:off x="15854367" y="13188892"/>
            <a:ext cx="10973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On Synthetic Graphs by ACL Model</a:t>
            </a: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[Aiello et al STOC00]:</a:t>
            </a:r>
            <a:endParaRPr lang="en-US" altLang="zh-CN" sz="2800" dirty="0">
              <a:latin typeface="Comic Sans MS" pitchFamily="66" charset="0"/>
              <a:ea typeface="宋体" pitchFamily="2" charset="-122"/>
            </a:endParaRPr>
          </a:p>
        </p:txBody>
      </p:sp>
      <p:grpSp>
        <p:nvGrpSpPr>
          <p:cNvPr id="93" name="组合 12"/>
          <p:cNvGrpSpPr>
            <a:grpSpLocks/>
          </p:cNvGrpSpPr>
          <p:nvPr/>
        </p:nvGrpSpPr>
        <p:grpSpPr bwMode="auto">
          <a:xfrm>
            <a:off x="17211689" y="13831834"/>
            <a:ext cx="4667250" cy="3565525"/>
            <a:chOff x="2057400" y="2286000"/>
            <a:chExt cx="4667250" cy="3566160"/>
          </a:xfrm>
        </p:grpSpPr>
        <p:pic>
          <p:nvPicPr>
            <p:cNvPr id="102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00400" y="5638800"/>
              <a:ext cx="2853690" cy="213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sm" len="lg"/>
            </a:ln>
          </p:spPr>
        </p:pic>
        <p:pic>
          <p:nvPicPr>
            <p:cNvPr id="103" name="Picture 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57400" y="2286000"/>
              <a:ext cx="4667250" cy="33108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sm" len="lg"/>
            </a:ln>
          </p:spPr>
        </p:pic>
      </p:grpSp>
      <p:grpSp>
        <p:nvGrpSpPr>
          <p:cNvPr id="104" name="组合 13"/>
          <p:cNvGrpSpPr>
            <a:grpSpLocks/>
          </p:cNvGrpSpPr>
          <p:nvPr/>
        </p:nvGrpSpPr>
        <p:grpSpPr bwMode="auto">
          <a:xfrm>
            <a:off x="23355357" y="13903272"/>
            <a:ext cx="4835525" cy="3440113"/>
            <a:chOff x="1828800" y="2286000"/>
            <a:chExt cx="4834890" cy="3440430"/>
          </a:xfrm>
        </p:grpSpPr>
        <p:pic>
          <p:nvPicPr>
            <p:cNvPr id="105" name="Picture 1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828800" y="2286000"/>
              <a:ext cx="4834890" cy="31165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sm" len="lg"/>
            </a:ln>
          </p:spPr>
        </p:pic>
        <p:pic>
          <p:nvPicPr>
            <p:cNvPr id="106" name="Picture 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62200" y="5410200"/>
              <a:ext cx="3855720" cy="3162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sm" len="lg"/>
            </a:ln>
          </p:spPr>
        </p:pic>
      </p:grpSp>
      <p:graphicFrame>
        <p:nvGraphicFramePr>
          <p:cNvPr id="108" name="表格 107"/>
          <p:cNvGraphicFramePr>
            <a:graphicFrameLocks noGrp="1"/>
          </p:cNvGraphicFramePr>
          <p:nvPr/>
        </p:nvGraphicFramePr>
        <p:xfrm>
          <a:off x="18426135" y="25636610"/>
          <a:ext cx="9144000" cy="4890770"/>
        </p:xfrm>
        <a:graphic>
          <a:graphicData uri="http://schemas.openxmlformats.org/drawingml/2006/table">
            <a:tbl>
              <a:tblPr/>
              <a:tblGrid>
                <a:gridCol w="1000100"/>
                <a:gridCol w="857256"/>
                <a:gridCol w="1071570"/>
                <a:gridCol w="1000132"/>
                <a:gridCol w="1000132"/>
                <a:gridCol w="1000132"/>
                <a:gridCol w="1000132"/>
                <a:gridCol w="1071570"/>
                <a:gridCol w="1142976"/>
              </a:tblGrid>
              <a:tr h="4159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Dataset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Greedy[94]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Zeh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[02]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Zeh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[02]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+ One-K-Swap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Zeh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[02]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+ Two-K-Swap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Semi-Greedy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S-Greedy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+ One-K-Swap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S-Greedy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+ Two-K-Swap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OPT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Astroph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17110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275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625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814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019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054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1</a:t>
                      </a: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6</a:t>
                      </a:r>
                      <a:r>
                        <a:rPr kumimoji="0" lang="en-US" altLang="zh-CN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+mn-cs"/>
                        </a:rPr>
                        <a:t>572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800" kern="12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=19106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DBLP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26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0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992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2521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26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0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715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26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0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961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26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0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886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26100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261007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=261008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Youtube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880873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8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3821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8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7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9078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880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8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7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8459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880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8808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1800" kern="1200" dirty="0" smtClean="0">
                          <a:solidFill>
                            <a:srgbClr val="C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=880882</a:t>
                      </a:r>
                      <a:endParaRPr lang="en-US" altLang="zh-CN" sz="1800" kern="1200" dirty="0">
                        <a:solidFill>
                          <a:srgbClr val="C000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Patent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207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711789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20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8537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20</a:t>
                      </a:r>
                      <a:r>
                        <a:rPr lang="en-US" altLang="zh-CN" sz="1800" b="0" i="0" u="none" strike="noStrike" dirty="0">
                          <a:solidFill>
                            <a:srgbClr val="0070C0"/>
                          </a:solidFill>
                          <a:latin typeface="宋体"/>
                        </a:rPr>
                        <a:t>4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7497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20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2599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207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0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806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70C0"/>
                          </a:solidFill>
                          <a:latin typeface="宋体"/>
                        </a:rPr>
                        <a:t>2078989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&lt;2320446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Blog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21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668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855824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0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94057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21</a:t>
                      </a:r>
                      <a:r>
                        <a:rPr lang="en-US" altLang="zh-CN" sz="1800" b="0" i="0" u="none" strike="noStrike" dirty="0">
                          <a:solidFill>
                            <a:srgbClr val="0070C0"/>
                          </a:solidFill>
                          <a:latin typeface="宋体"/>
                        </a:rPr>
                        <a:t>0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9767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0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96910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21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7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77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70C0"/>
                          </a:solidFill>
                          <a:latin typeface="宋体"/>
                        </a:rPr>
                        <a:t>2121133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&lt;2216727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Citeseerx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70C0"/>
                          </a:solidFill>
                          <a:latin typeface="宋体"/>
                        </a:rPr>
                        <a:t>5750799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</a:t>
                      </a:r>
                      <a:r>
                        <a:rPr lang="en-US" altLang="zh-CN" sz="1800" b="0" i="0" u="none" strike="noStrike" dirty="0">
                          <a:solidFill>
                            <a:srgbClr val="0070C0"/>
                          </a:solidFill>
                          <a:latin typeface="宋体"/>
                        </a:rPr>
                        <a:t>3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07498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57</a:t>
                      </a:r>
                      <a:r>
                        <a:rPr lang="en-US" altLang="zh-CN" sz="1800" b="0" i="0" u="none" strike="noStrike" dirty="0">
                          <a:solidFill>
                            <a:srgbClr val="0070C0"/>
                          </a:solidFill>
                          <a:latin typeface="宋体"/>
                        </a:rPr>
                        <a:t>1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9705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57</a:t>
                      </a:r>
                      <a:r>
                        <a:rPr lang="en-US" altLang="zh-CN" sz="1800" b="0" i="0" u="none" strike="noStrike" dirty="0">
                          <a:solidFill>
                            <a:srgbClr val="0070C0"/>
                          </a:solidFill>
                          <a:latin typeface="宋体"/>
                        </a:rPr>
                        <a:t>3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7953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57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1026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57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7431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57</a:t>
                      </a:r>
                      <a:r>
                        <a:rPr lang="en-US" altLang="zh-CN" sz="1800" b="0" i="0" u="none" strike="noStrike" dirty="0">
                          <a:solidFill>
                            <a:srgbClr val="0070C0"/>
                          </a:solidFill>
                          <a:latin typeface="宋体"/>
                        </a:rPr>
                        <a:t>4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9396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&lt;5765563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Uniprot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70C0"/>
                          </a:solidFill>
                          <a:latin typeface="宋体"/>
                        </a:rPr>
                        <a:t>6948528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69</a:t>
                      </a:r>
                      <a:r>
                        <a:rPr lang="en-US" altLang="zh-CN" sz="1800" b="0" i="0" u="none" strike="noStrike" dirty="0">
                          <a:solidFill>
                            <a:srgbClr val="0070C0"/>
                          </a:solidFill>
                          <a:latin typeface="宋体"/>
                        </a:rPr>
                        <a:t>3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694</a:t>
                      </a:r>
                      <a:r>
                        <a:rPr lang="en-US" altLang="zh-CN" sz="1800" b="0" i="0" u="none" strike="noStrike" dirty="0">
                          <a:solidFill>
                            <a:srgbClr val="0070C0"/>
                          </a:solidFill>
                          <a:latin typeface="宋体"/>
                        </a:rPr>
                        <a:t>7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6948</a:t>
                      </a:r>
                      <a:r>
                        <a:rPr lang="en-US" altLang="zh-CN" sz="1800" b="0" i="0" u="none" strike="noStrike" dirty="0">
                          <a:solidFill>
                            <a:srgbClr val="0070C0"/>
                          </a:solidFill>
                          <a:latin typeface="宋体"/>
                        </a:rPr>
                        <a:t>1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694</a:t>
                      </a:r>
                      <a:r>
                        <a:rPr lang="en-US" altLang="zh-CN" sz="1800" b="0" i="0" u="none" strike="noStrike" dirty="0">
                          <a:solidFill>
                            <a:srgbClr val="0070C0"/>
                          </a:solidFill>
                          <a:latin typeface="宋体"/>
                        </a:rPr>
                        <a:t>2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879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694</a:t>
                      </a:r>
                      <a:r>
                        <a:rPr lang="en-US" altLang="zh-CN" sz="1800" b="0" i="0" u="none" strike="noStrike" dirty="0">
                          <a:solidFill>
                            <a:srgbClr val="0070C0"/>
                          </a:solidFill>
                          <a:latin typeface="宋体"/>
                        </a:rPr>
                        <a:t>7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397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6948</a:t>
                      </a:r>
                      <a:r>
                        <a:rPr lang="en-US" altLang="zh-CN" sz="1800" b="0" i="0" u="none" strike="noStrike" dirty="0">
                          <a:solidFill>
                            <a:srgbClr val="0070C0"/>
                          </a:solidFill>
                          <a:latin typeface="宋体"/>
                        </a:rPr>
                        <a:t>0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&lt;6949108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Facebook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N/A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8893989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7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269875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7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986375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582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6290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582322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58232269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kern="1200" dirty="0" smtClean="0">
                          <a:solidFill>
                            <a:srgbClr val="0099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&lt;58232354</a:t>
                      </a:r>
                      <a:endParaRPr lang="en-US" altLang="zh-CN" sz="1400" b="0" i="0" u="none" strike="noStrike" kern="1200" dirty="0">
                        <a:solidFill>
                          <a:srgbClr val="0099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Twitter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N/A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6072163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978395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48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0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59663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48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21173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48742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56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48742573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kern="1200" dirty="0" smtClean="0">
                          <a:solidFill>
                            <a:srgbClr val="0099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&lt;52335929</a:t>
                      </a:r>
                      <a:endParaRPr lang="zh-CN" altLang="en-US" sz="1400" b="0" i="0" u="none" strike="noStrike" kern="1200" dirty="0" smtClean="0">
                        <a:solidFill>
                          <a:srgbClr val="0099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</a:tr>
              <a:tr h="415925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ClueWeb12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N/A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99444213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7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0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3485927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72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810643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06465512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72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673169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729594728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 smtClean="0">
                          <a:solidFill>
                            <a:srgbClr val="009900"/>
                          </a:solidFill>
                          <a:latin typeface="Comic Sans MS" pitchFamily="66" charset="0"/>
                        </a:rPr>
                        <a:t>&lt;816673210</a:t>
                      </a:r>
                      <a:endParaRPr lang="en-US" altLang="zh-CN" sz="1400" b="0" i="0" u="none" strike="noStrike" dirty="0">
                        <a:solidFill>
                          <a:srgbClr val="0099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</a:tr>
            </a:tbl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19712019" y="30494394"/>
            <a:ext cx="69540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 smtClean="0"/>
              <a:t>Independent Set Size by Various Algorithms</a:t>
            </a:r>
            <a:endParaRPr lang="zh-CN" altLang="en-US" sz="3000" dirty="0"/>
          </a:p>
        </p:txBody>
      </p:sp>
      <p:pic>
        <p:nvPicPr>
          <p:cNvPr id="113" name="图片 112" descr="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54367" y="31191268"/>
            <a:ext cx="6768458" cy="3540937"/>
          </a:xfrm>
          <a:prstGeom prst="rect">
            <a:avLst/>
          </a:prstGeom>
        </p:spPr>
      </p:pic>
      <p:pic>
        <p:nvPicPr>
          <p:cNvPr id="114" name="图片 113" descr="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55291" y="31191268"/>
            <a:ext cx="6761789" cy="3520931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19140515" y="34763168"/>
            <a:ext cx="73313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 smtClean="0"/>
              <a:t>Time and Memory Cost by Various Algorithms</a:t>
            </a:r>
            <a:endParaRPr lang="zh-CN" altLang="en-US" sz="3000" dirty="0"/>
          </a:p>
        </p:txBody>
      </p:sp>
      <p:grpSp>
        <p:nvGrpSpPr>
          <p:cNvPr id="116" name="组合 115"/>
          <p:cNvGrpSpPr/>
          <p:nvPr/>
        </p:nvGrpSpPr>
        <p:grpSpPr>
          <a:xfrm>
            <a:off x="423759" y="36549118"/>
            <a:ext cx="14169257" cy="4572032"/>
            <a:chOff x="538689" y="1055734"/>
            <a:chExt cx="14169257" cy="9652222"/>
          </a:xfrm>
        </p:grpSpPr>
        <p:sp>
          <p:nvSpPr>
            <p:cNvPr id="117" name="矩形 116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8" name="矩形 117"/>
            <p:cNvSpPr/>
            <p:nvPr/>
          </p:nvSpPr>
          <p:spPr>
            <a:xfrm>
              <a:off x="538689" y="1055734"/>
              <a:ext cx="14169257" cy="96522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731" tIns="1083056" rIns="1173731" bIns="369824" numCol="1" spcCol="1270" anchor="t" anchorCtr="0">
              <a:noAutofit/>
            </a:bodyPr>
            <a:lstStyle/>
            <a:p>
              <a:pPr marL="285750" lvl="1" indent="-28575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5200" kern="1200" dirty="0"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852727" y="36263366"/>
            <a:ext cx="13610650" cy="1233678"/>
            <a:chOff x="810393" y="520074"/>
            <a:chExt cx="13610650" cy="1114868"/>
          </a:xfrm>
        </p:grpSpPr>
        <p:sp>
          <p:nvSpPr>
            <p:cNvPr id="120" name="圆角矩形 119"/>
            <p:cNvSpPr/>
            <p:nvPr/>
          </p:nvSpPr>
          <p:spPr>
            <a:xfrm>
              <a:off x="810393" y="520074"/>
              <a:ext cx="13610650" cy="111486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1" name="圆角矩形 6"/>
            <p:cNvSpPr/>
            <p:nvPr/>
          </p:nvSpPr>
          <p:spPr>
            <a:xfrm>
              <a:off x="864816" y="574497"/>
              <a:ext cx="13501804" cy="100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135" tIns="0" rIns="400135" bIns="0" numCol="1" spcCol="1270" anchor="ctr" anchorCtr="0">
              <a:noAutofit/>
            </a:bodyPr>
            <a:lstStyle/>
            <a:p>
              <a:pPr lvl="0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5200" dirty="0" smtClean="0"/>
                <a:t>Two-K-Swap Algorithm</a:t>
              </a:r>
              <a:endParaRPr lang="zh-CN" altLang="en-US" sz="5200" kern="1200" dirty="0"/>
            </a:p>
          </p:txBody>
        </p:sp>
      </p:grpSp>
      <p:pic>
        <p:nvPicPr>
          <p:cNvPr id="124" name="图片 123" descr="无标题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3109" y="7759604"/>
            <a:ext cx="13668184" cy="461196"/>
          </a:xfrm>
          <a:prstGeom prst="rect">
            <a:avLst/>
          </a:prstGeom>
        </p:spPr>
      </p:pic>
      <p:pic>
        <p:nvPicPr>
          <p:cNvPr id="125" name="图片 124" descr="无标题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09841" y="8331108"/>
            <a:ext cx="7964012" cy="2743583"/>
          </a:xfrm>
          <a:prstGeom prst="rect">
            <a:avLst/>
          </a:prstGeom>
        </p:spPr>
      </p:pic>
      <p:pic>
        <p:nvPicPr>
          <p:cNvPr id="126" name="图片 125" descr="无标题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2651" y="13617520"/>
            <a:ext cx="8888066" cy="2476846"/>
          </a:xfrm>
          <a:prstGeom prst="rect">
            <a:avLst/>
          </a:prstGeom>
        </p:spPr>
      </p:pic>
      <p:sp>
        <p:nvSpPr>
          <p:cNvPr id="128" name="TextBox 127"/>
          <p:cNvSpPr txBox="1"/>
          <p:nvPr/>
        </p:nvSpPr>
        <p:spPr>
          <a:xfrm>
            <a:off x="423759" y="17832362"/>
            <a:ext cx="141782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sz="3200" dirty="0" smtClean="0"/>
              <a:t>Power Law Random Graph Model</a:t>
            </a:r>
          </a:p>
          <a:p>
            <a:r>
              <a:rPr lang="en-US" altLang="zh-CN" sz="3200" dirty="0" smtClean="0"/>
              <a:t>    -ACL Model</a:t>
            </a: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[Aiello et al STOC00]</a:t>
            </a:r>
            <a:endParaRPr lang="en-US" altLang="zh-CN" sz="3200" dirty="0" smtClean="0"/>
          </a:p>
          <a:p>
            <a:pPr>
              <a:buFont typeface="Wingdings" pitchFamily="2" charset="2"/>
              <a:buChar char="l"/>
            </a:pPr>
            <a:r>
              <a:rPr lang="en-US" altLang="zh-CN" sz="3200" dirty="0" smtClean="0"/>
              <a:t>(Semi-)External Memory Model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3200" dirty="0" smtClean="0"/>
              <a:t>Our Goals:</a:t>
            </a:r>
          </a:p>
          <a:p>
            <a:r>
              <a:rPr lang="en-US" altLang="zh-CN" sz="3200" dirty="0" smtClean="0"/>
              <a:t>    -M</a:t>
            </a:r>
            <a:r>
              <a:rPr lang="en-US" altLang="zh-CN" sz="3200" dirty="0" smtClean="0">
                <a:sym typeface="Wingdings" pitchFamily="2" charset="2"/>
              </a:rPr>
              <a:t>emory budget: </a:t>
            </a:r>
            <a:r>
              <a:rPr lang="en-US" altLang="zh-CN" sz="3200" dirty="0" err="1" smtClean="0">
                <a:sym typeface="Wingdings" pitchFamily="2" charset="2"/>
              </a:rPr>
              <a:t>c|V</a:t>
            </a:r>
            <a:r>
              <a:rPr lang="en-US" altLang="zh-CN" sz="3200" dirty="0" smtClean="0">
                <a:sym typeface="Wingdings" pitchFamily="2" charset="2"/>
              </a:rPr>
              <a:t>|&lt;=M &lt;&lt; |G|</a:t>
            </a:r>
          </a:p>
          <a:p>
            <a:r>
              <a:rPr lang="en-US" altLang="zh-CN" sz="3200" dirty="0" smtClean="0">
                <a:sym typeface="Wingdings" pitchFamily="2" charset="2"/>
              </a:rPr>
              <a:t>    -Low CPU time and I/O complexity</a:t>
            </a:r>
          </a:p>
          <a:p>
            <a:r>
              <a:rPr lang="en-US" altLang="zh-CN" sz="3200" dirty="0" smtClean="0">
                <a:sym typeface="Wingdings" pitchFamily="2" charset="2"/>
              </a:rPr>
              <a:t>    -Find near-optimal independent set</a:t>
            </a:r>
          </a:p>
          <a:p>
            <a:r>
              <a:rPr lang="en-US" altLang="zh-CN" sz="3200" dirty="0" smtClean="0">
                <a:sym typeface="Wingdings" pitchFamily="2" charset="2"/>
              </a:rPr>
              <a:t>    -Have non-trivial theoretical bounds</a:t>
            </a:r>
            <a:endParaRPr lang="en-US" altLang="zh-CN" sz="3200" dirty="0" smtClean="0"/>
          </a:p>
          <a:p>
            <a:pPr>
              <a:buFont typeface="Wingdings" pitchFamily="2" charset="2"/>
              <a:buChar char="l"/>
            </a:pPr>
            <a:endParaRPr lang="en-US" altLang="zh-CN" sz="3200" dirty="0" smtClean="0"/>
          </a:p>
        </p:txBody>
      </p:sp>
      <p:pic>
        <p:nvPicPr>
          <p:cNvPr id="129" name="Picture 14" descr="http://konect.uni-koblenz.de/img/degree.a.youtube-u-growth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638865" y="17975238"/>
            <a:ext cx="3607118" cy="2833688"/>
          </a:xfrm>
          <a:prstGeom prst="rect">
            <a:avLst/>
          </a:prstGeom>
          <a:noFill/>
        </p:spPr>
      </p:pic>
      <p:grpSp>
        <p:nvGrpSpPr>
          <p:cNvPr id="135" name="组合 134"/>
          <p:cNvGrpSpPr/>
          <p:nvPr/>
        </p:nvGrpSpPr>
        <p:grpSpPr>
          <a:xfrm>
            <a:off x="10782269" y="17975238"/>
            <a:ext cx="3072130" cy="2950220"/>
            <a:chOff x="2667000" y="3200400"/>
            <a:chExt cx="3072130" cy="2950220"/>
          </a:xfrm>
        </p:grpSpPr>
        <p:grpSp>
          <p:nvGrpSpPr>
            <p:cNvPr id="136" name="组合 12"/>
            <p:cNvGrpSpPr/>
            <p:nvPr/>
          </p:nvGrpSpPr>
          <p:grpSpPr>
            <a:xfrm>
              <a:off x="2667000" y="3200400"/>
              <a:ext cx="3072130" cy="2950220"/>
              <a:chOff x="2667000" y="3200400"/>
              <a:chExt cx="3072130" cy="2950220"/>
            </a:xfrm>
          </p:grpSpPr>
          <p:pic>
            <p:nvPicPr>
              <p:cNvPr id="138" name="Picture 2" descr="“external memory algorithm model”的图片搜索结果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667000" y="3200400"/>
                <a:ext cx="3072130" cy="2950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9" name="矩形 138"/>
              <p:cNvSpPr/>
              <p:nvPr/>
            </p:nvSpPr>
            <p:spPr bwMode="auto">
              <a:xfrm>
                <a:off x="3352800" y="5181600"/>
                <a:ext cx="1752600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sm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Disk</a:t>
                </a:r>
                <a:endParaRPr kumimoji="0" lang="zh-CN" altLang="en-US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7" name="矩形 136"/>
            <p:cNvSpPr/>
            <p:nvPr/>
          </p:nvSpPr>
          <p:spPr bwMode="auto">
            <a:xfrm>
              <a:off x="3505200" y="3810000"/>
              <a:ext cx="14478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sm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Memory</a:t>
              </a:r>
              <a:endPara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1" name="图片 140" descr="无标题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8073" y="23761716"/>
            <a:ext cx="6182588" cy="2553056"/>
          </a:xfrm>
          <a:prstGeom prst="rect">
            <a:avLst/>
          </a:prstGeom>
        </p:spPr>
      </p:pic>
      <p:pic>
        <p:nvPicPr>
          <p:cNvPr id="142" name="图片 141" descr="无标题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10369" y="23690278"/>
            <a:ext cx="5620535" cy="1333686"/>
          </a:xfrm>
          <a:prstGeom prst="rect">
            <a:avLst/>
          </a:prstGeom>
        </p:spPr>
      </p:pic>
      <p:pic>
        <p:nvPicPr>
          <p:cNvPr id="143" name="图片 142" descr="无标题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81807" y="25119038"/>
            <a:ext cx="6897063" cy="1362265"/>
          </a:xfrm>
          <a:prstGeom prst="rect">
            <a:avLst/>
          </a:prstGeom>
        </p:spPr>
      </p:pic>
      <p:pic>
        <p:nvPicPr>
          <p:cNvPr id="144" name="图片 143" descr="无标题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66899" y="26476360"/>
            <a:ext cx="9554909" cy="1362265"/>
          </a:xfrm>
          <a:prstGeom prst="rect">
            <a:avLst/>
          </a:prstGeom>
        </p:spPr>
      </p:pic>
      <p:pic>
        <p:nvPicPr>
          <p:cNvPr id="146" name="图片 145" descr="无标题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353245" y="29476756"/>
            <a:ext cx="7214766" cy="4396877"/>
          </a:xfrm>
          <a:prstGeom prst="rect">
            <a:avLst/>
          </a:prstGeom>
        </p:spPr>
      </p:pic>
      <p:pic>
        <p:nvPicPr>
          <p:cNvPr id="145" name="图片 144" descr="无标题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9497" y="29548194"/>
            <a:ext cx="7036624" cy="4348293"/>
          </a:xfrm>
          <a:prstGeom prst="rect">
            <a:avLst/>
          </a:prstGeom>
        </p:spPr>
      </p:pic>
      <p:pic>
        <p:nvPicPr>
          <p:cNvPr id="147" name="图片 146" descr="无标题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5197" y="34120226"/>
            <a:ext cx="13982747" cy="1898216"/>
          </a:xfrm>
          <a:prstGeom prst="rect">
            <a:avLst/>
          </a:prstGeom>
        </p:spPr>
      </p:pic>
      <p:pic>
        <p:nvPicPr>
          <p:cNvPr id="148" name="图片 147" descr="无标题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43881" y="37549250"/>
            <a:ext cx="6380736" cy="3473777"/>
          </a:xfrm>
          <a:prstGeom prst="rect">
            <a:avLst/>
          </a:prstGeom>
        </p:spPr>
      </p:pic>
      <p:pic>
        <p:nvPicPr>
          <p:cNvPr id="150" name="图片 149" descr="无标题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38931" y="37549250"/>
            <a:ext cx="7012332" cy="3093199"/>
          </a:xfrm>
          <a:prstGeom prst="rect">
            <a:avLst/>
          </a:prstGeom>
        </p:spPr>
      </p:pic>
      <p:sp>
        <p:nvSpPr>
          <p:cNvPr id="151" name="矩形 150"/>
          <p:cNvSpPr/>
          <p:nvPr/>
        </p:nvSpPr>
        <p:spPr>
          <a:xfrm>
            <a:off x="15640053" y="6064571"/>
            <a:ext cx="4095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/>
              <a:t>Implementation Details</a:t>
            </a:r>
            <a:endParaRPr lang="zh-CN" altLang="en-US" sz="3200" dirty="0"/>
          </a:p>
        </p:txBody>
      </p:sp>
      <p:pic>
        <p:nvPicPr>
          <p:cNvPr id="153" name="图片 152" descr="无标题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598123" y="6045092"/>
            <a:ext cx="7115216" cy="3234189"/>
          </a:xfrm>
          <a:prstGeom prst="rect">
            <a:avLst/>
          </a:prstGeom>
        </p:spPr>
      </p:pic>
      <p:pic>
        <p:nvPicPr>
          <p:cNvPr id="152" name="图片 151" descr="无标题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640054" y="6636075"/>
            <a:ext cx="6901445" cy="1865256"/>
          </a:xfrm>
          <a:prstGeom prst="rect">
            <a:avLst/>
          </a:prstGeom>
        </p:spPr>
      </p:pic>
      <p:pic>
        <p:nvPicPr>
          <p:cNvPr id="154" name="图片 153" descr="无标题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6282995" y="9424790"/>
            <a:ext cx="13077746" cy="20495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5116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3962</TotalTime>
  <Words>471</Words>
  <Application>Microsoft Office PowerPoint</Application>
  <PresentationFormat>自定义</PresentationFormat>
  <Paragraphs>151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hfr</dc:creator>
  <cp:lastModifiedBy>rabbithole</cp:lastModifiedBy>
  <cp:revision>243</cp:revision>
  <dcterms:created xsi:type="dcterms:W3CDTF">2015-03-16T08:03:09Z</dcterms:created>
  <dcterms:modified xsi:type="dcterms:W3CDTF">2016-09-01T20:14:33Z</dcterms:modified>
</cp:coreProperties>
</file>